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1088" r:id="rId3"/>
    <p:sldId id="350" r:id="rId4"/>
    <p:sldId id="1136" r:id="rId5"/>
    <p:sldId id="1211" r:id="rId6"/>
    <p:sldId id="1126" r:id="rId7"/>
    <p:sldId id="1138" r:id="rId8"/>
    <p:sldId id="1334" r:id="rId9"/>
    <p:sldId id="1291" r:id="rId10"/>
    <p:sldId id="1335" r:id="rId11"/>
    <p:sldId id="1155" r:id="rId12"/>
    <p:sldId id="1212" r:id="rId13"/>
    <p:sldId id="1154" r:id="rId14"/>
    <p:sldId id="1156" r:id="rId15"/>
    <p:sldId id="1157" r:id="rId16"/>
    <p:sldId id="1158" r:id="rId17"/>
    <p:sldId id="1172" r:id="rId18"/>
    <p:sldId id="1213" r:id="rId19"/>
    <p:sldId id="1162" r:id="rId20"/>
    <p:sldId id="1153" r:id="rId21"/>
    <p:sldId id="1163" r:id="rId22"/>
    <p:sldId id="1222" r:id="rId23"/>
    <p:sldId id="1164" r:id="rId24"/>
    <p:sldId id="1165" r:id="rId25"/>
    <p:sldId id="1166" r:id="rId26"/>
    <p:sldId id="1167" r:id="rId27"/>
    <p:sldId id="1169" r:id="rId28"/>
    <p:sldId id="1336" r:id="rId29"/>
    <p:sldId id="1171" r:id="rId30"/>
    <p:sldId id="1174" r:id="rId31"/>
    <p:sldId id="1175" r:id="rId32"/>
    <p:sldId id="1215" r:id="rId33"/>
    <p:sldId id="1177" r:id="rId34"/>
    <p:sldId id="1216" r:id="rId35"/>
    <p:sldId id="1179" r:id="rId36"/>
    <p:sldId id="1217" r:id="rId37"/>
    <p:sldId id="1218" r:id="rId38"/>
    <p:sldId id="1219" r:id="rId39"/>
    <p:sldId id="1221" r:id="rId40"/>
    <p:sldId id="1337" r:id="rId41"/>
    <p:sldId id="1338" r:id="rId42"/>
    <p:sldId id="1339" r:id="rId43"/>
    <p:sldId id="1220" r:id="rId44"/>
    <p:sldId id="1340" r:id="rId45"/>
    <p:sldId id="1341" r:id="rId46"/>
    <p:sldId id="1342" r:id="rId47"/>
    <p:sldId id="1343" r:id="rId48"/>
    <p:sldId id="1345" r:id="rId49"/>
    <p:sldId id="1344" r:id="rId50"/>
    <p:sldId id="1188" r:id="rId51"/>
    <p:sldId id="1189" r:id="rId52"/>
    <p:sldId id="1208" r:id="rId53"/>
    <p:sldId id="1201" r:id="rId54"/>
    <p:sldId id="1209" r:id="rId55"/>
    <p:sldId id="1192" r:id="rId56"/>
    <p:sldId id="1193" r:id="rId57"/>
    <p:sldId id="1194" r:id="rId58"/>
    <p:sldId id="1195" r:id="rId59"/>
    <p:sldId id="1196" r:id="rId60"/>
    <p:sldId id="1197" r:id="rId61"/>
    <p:sldId id="1205" r:id="rId62"/>
    <p:sldId id="1198" r:id="rId63"/>
    <p:sldId id="1206" r:id="rId64"/>
    <p:sldId id="12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2799"/>
  </p:normalViewPr>
  <p:slideViewPr>
    <p:cSldViewPr snapToGrid="0" snapToObjects="1">
      <p:cViewPr varScale="1">
        <p:scale>
          <a:sx n="169" d="100"/>
          <a:sy n="169" d="100"/>
        </p:scale>
        <p:origin x="343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Other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models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SVM with RBF Kernel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Using K representative points vs. using support vectors</a:t>
                </a:r>
              </a:p>
              <a:p>
                <a:pPr lvl="1"/>
                <a:endParaRPr lang="en-US" sz="5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Neural Networks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78" y="2838125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>
                <a:blip r:embed="rId2"/>
                <a:stretch>
                  <a:fillRect l="-910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 for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/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Midterm grades are posted on </a:t>
            </a:r>
            <a:r>
              <a:rPr lang="en-US" dirty="0" err="1">
                <a:solidFill>
                  <a:schemeClr val="bg1"/>
                </a:solidFill>
              </a:rPr>
              <a:t>WebSTAC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5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sz="6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  <a:blipFill>
                <a:blip r:embed="rId3"/>
                <a:stretch>
                  <a:fillRect l="-905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>
                <a:blip r:embed="rId5"/>
                <a:stretch>
                  <a:fillRect t="-172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  <a:blipFill>
                <a:blip r:embed="rId2"/>
                <a:stretch>
                  <a:fillRect l="-1043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  <a:blipFill>
                <a:blip r:embed="rId2"/>
                <a:stretch>
                  <a:fillRect l="-1086" t="-3333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A6F37DB-C57C-004C-8DCE-29A632E1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/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4C6025-F3F1-8D49-802B-FE47B7C8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56" y="3776559"/>
            <a:ext cx="4556401" cy="27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7911-274F-3236-531B-F683A1D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Discussion on 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4C103-A876-B27A-A6CC-CDEFA505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812" y="1677474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Weight decay regularization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4CC73-3C81-7A42-B8FE-078B05478498}"/>
              </a:ext>
            </a:extLst>
          </p:cNvPr>
          <p:cNvSpPr txBox="1">
            <a:spLocks/>
          </p:cNvSpPr>
          <p:nvPr/>
        </p:nvSpPr>
        <p:spPr>
          <a:xfrm>
            <a:off x="84883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way to look at SVM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A4A243-8C79-7D43-A9AC-48E617C87194}"/>
              </a:ext>
            </a:extLst>
          </p:cNvPr>
          <p:cNvSpPr txBox="1">
            <a:spLocks/>
          </p:cNvSpPr>
          <p:nvPr/>
        </p:nvSpPr>
        <p:spPr>
          <a:xfrm>
            <a:off x="838200" y="4667468"/>
            <a:ext cx="10951464" cy="206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Maximizing margin </a:t>
            </a:r>
            <a:r>
              <a:rPr lang="en-US" dirty="0"/>
              <a:t>is similar to </a:t>
            </a:r>
            <a:r>
              <a:rPr lang="en-US" dirty="0">
                <a:solidFill>
                  <a:schemeClr val="accent2"/>
                </a:solidFill>
              </a:rPr>
              <a:t>applying regularization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You’ll see that these two interpretations are somewhat “equivalent” when we introduce </a:t>
            </a:r>
            <a:r>
              <a:rPr lang="en-US" dirty="0" err="1"/>
              <a:t>Lagrangian</a:t>
            </a:r>
            <a:r>
              <a:rPr lang="en-US" dirty="0"/>
              <a:t> later this lecture or next lecture.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/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(the reverse might not be true)</a:t>
                </a: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B46FC20-E88B-8846-9652-A4FBDE2741EB}"/>
              </a:ext>
            </a:extLst>
          </p:cNvPr>
          <p:cNvSpPr/>
          <p:nvPr/>
        </p:nvSpPr>
        <p:spPr>
          <a:xfrm>
            <a:off x="1433384" y="4127157"/>
            <a:ext cx="568411" cy="36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3EF65-886E-5342-B094-8D4B355C8AB9}"/>
              </a:ext>
            </a:extLst>
          </p:cNvPr>
          <p:cNvSpPr/>
          <p:nvPr/>
        </p:nvSpPr>
        <p:spPr>
          <a:xfrm>
            <a:off x="8575589" y="801731"/>
            <a:ext cx="3099486" cy="812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We’ll more formally define support vectors next lecture.</a:t>
            </a:r>
          </a:p>
        </p:txBody>
      </p:sp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upper bound of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(candidate)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>
                <a:blip r:embed="rId2"/>
                <a:stretch>
                  <a:fillRect l="-106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1860635" cy="187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larger</a:t>
                </a:r>
              </a:p>
              <a:p>
                <a:pPr lvl="1"/>
                <a:r>
                  <a:rPr lang="en-US" altLang="zh-TW" dirty="0"/>
                  <a:t>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" y="3169922"/>
            <a:ext cx="5915929" cy="30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/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  <a:blipFill>
                <a:blip r:embed="rId5"/>
                <a:stretch>
                  <a:fillRect t="-70175" b="-6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929A-0D9D-844D-839F-CA46F6F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Primal-dual formulations using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 tricks</a:t>
                </a:r>
              </a:p>
              <a:p>
                <a:pPr lvl="1"/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efficiently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/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8750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/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8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Nearest Neighbor is 2-Optimal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180944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251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5292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 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6367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4987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333A-67E0-11AB-D6D0-456FC7F2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Weight-Decay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/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D9016F-24B7-718A-37EC-F5C37A0E4550}"/>
              </a:ext>
            </a:extLst>
          </p:cNvPr>
          <p:cNvSpPr txBox="1">
            <a:spLocks/>
          </p:cNvSpPr>
          <p:nvPr/>
        </p:nvSpPr>
        <p:spPr>
          <a:xfrm>
            <a:off x="6096000" y="1829296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/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22BBB-7C91-6B1A-A7F1-2AEEAFA31ED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/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51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D007-BA21-4D7B-94EC-4E80B17B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Dual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B4DCE-F768-700C-AA6D-EE1205D6A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59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Making the choice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 function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denoted by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sz="900" dirty="0"/>
              </a:p>
              <a:p>
                <a:pPr lvl="1"/>
                <a:r>
                  <a:rPr lang="en-US" dirty="0"/>
                  <a:t>Other practical rules of thumb:</a:t>
                </a:r>
              </a:p>
              <a:p>
                <a:pPr lvl="2"/>
                <a:r>
                  <a:rPr lang="en-US" altLang="zh-TW" sz="2400" dirty="0"/>
                  <a:t>Setting a small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often a good enough choice</a:t>
                </a:r>
              </a:p>
              <a:p>
                <a:pPr lvl="2"/>
                <a:r>
                  <a:rPr lang="en-US" sz="2400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4"/>
                <a:stretch>
                  <a:fillRect l="-965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/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With suitable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dirty="0"/>
                  <a:t> we can recover the optimal hypothesis.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6"/>
          </a:xfrm>
        </p:spPr>
        <p:txBody>
          <a:bodyPr>
            <a:normAutofit/>
          </a:bodyPr>
          <a:lstStyle/>
          <a:p>
            <a:r>
              <a:rPr lang="en-US" dirty="0"/>
              <a:t>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primal.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 rotWithShape="0">
                <a:blip r:embed="rId3"/>
                <a:stretch>
                  <a:fillRect l="-1043" t="-3842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Properties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algorithm</a:t>
            </a:r>
          </a:p>
          <a:p>
            <a:pPr lvl="1"/>
            <a:r>
              <a:rPr lang="en-US" dirty="0"/>
              <a:t>Good interpretations</a:t>
            </a:r>
          </a:p>
          <a:p>
            <a:pPr lvl="1"/>
            <a:r>
              <a:rPr lang="en-US" dirty="0"/>
              <a:t>Nice theoretical guarantees</a:t>
            </a:r>
          </a:p>
          <a:p>
            <a:pPr lvl="1"/>
            <a:r>
              <a:rPr lang="en-US" dirty="0"/>
              <a:t>Easy to adapt to regression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(average of nearest neighbors) </a:t>
            </a:r>
            <a:r>
              <a:rPr lang="en-US" dirty="0"/>
              <a:t>and multi-class classification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(majority voting)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Curse of dimensionality</a:t>
            </a:r>
          </a:p>
          <a:p>
            <a:pPr lvl="2"/>
            <a:r>
              <a:rPr lang="en-US" dirty="0"/>
              <a:t>When dimensionality is high, most points won’t be close to each other</a:t>
            </a:r>
          </a:p>
          <a:p>
            <a:pPr lvl="2"/>
            <a:r>
              <a:rPr lang="en-US" dirty="0"/>
              <a:t>For points to be close, they need to be close in every dimension</a:t>
            </a:r>
          </a:p>
          <a:p>
            <a:pPr lvl="1"/>
            <a:r>
              <a:rPr lang="en-US" dirty="0"/>
              <a:t>Computational issue </a:t>
            </a:r>
          </a:p>
          <a:p>
            <a:pPr lvl="2"/>
            <a:r>
              <a:rPr lang="en-US" dirty="0"/>
              <a:t>Each prediction requires heavy computation</a:t>
            </a:r>
          </a:p>
        </p:txBody>
      </p:sp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really worried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 rotWithShape="0">
                <a:blip r:embed="rId2"/>
                <a:stretch>
                  <a:fillRect l="-10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603276" cy="16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heuristic approaches (e.g., Condensed Nearest Neighbor).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we might be able to “ignore” some clusters when searching </a:t>
            </a:r>
            <a:r>
              <a:rPr lang="en-US" sz="2400"/>
              <a:t>for nearest neighbor.</a:t>
            </a:r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 (RBF)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 to form hypothesis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pPr lvl="2"/>
                <a:r>
                  <a:rPr lang="en-US" sz="2400" dirty="0"/>
                  <a:t>Gaussian RBF (we have seen this in SVM):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and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representative points (e.g., clustering)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from data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  <a:blipFill>
                <a:blip r:embed="rId2"/>
                <a:stretch>
                  <a:fillRect l="-1086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54C5E6-9827-ED42-9485-0C59FD58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388" y="4495704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50548</TotalTime>
  <Words>4395</Words>
  <Application>Microsoft Macintosh PowerPoint</Application>
  <PresentationFormat>Widescreen</PresentationFormat>
  <Paragraphs>743</Paragraphs>
  <Slides>64</Slides>
  <Notes>13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k-Nearest Neighbor (K-NN)</vt:lpstr>
      <vt:lpstr>Summary of k-NN Properties</vt:lpstr>
      <vt:lpstr>Dealing with Computational Issues</vt:lpstr>
      <vt:lpstr>Radial Basis Function (RBF)</vt:lpstr>
      <vt:lpstr>Nonparametric and Parametric RBF</vt:lpstr>
      <vt:lpstr>Connection to Other Hypothesis Sets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Outline of Our Discussion for SVM</vt:lpstr>
      <vt:lpstr>Today’s Lecture</vt:lpstr>
      <vt:lpstr>Hard-Margin SVM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Some Discussion on SVM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  <vt:lpstr>Nonlinear Transform: z ⃗=Φ(x ⃗)</vt:lpstr>
      <vt:lpstr>Next Lecture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Connection to Weight-Decay Regularization</vt:lpstr>
      <vt:lpstr>Why Talk about Dual</vt:lpstr>
      <vt:lpstr>Nonlinear Transform: z ⃗=Φ(x ⃗)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4472</cp:revision>
  <cp:lastPrinted>2020-04-07T17:58:30Z</cp:lastPrinted>
  <dcterms:created xsi:type="dcterms:W3CDTF">2017-08-24T15:35:37Z</dcterms:created>
  <dcterms:modified xsi:type="dcterms:W3CDTF">2022-12-07T23:42:16Z</dcterms:modified>
</cp:coreProperties>
</file>